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7" r:id="rId2"/>
    <p:sldId id="258" r:id="rId3"/>
    <p:sldId id="265" r:id="rId4"/>
    <p:sldId id="264" r:id="rId5"/>
    <p:sldId id="259" r:id="rId6"/>
    <p:sldId id="260" r:id="rId7"/>
    <p:sldId id="261" r:id="rId8"/>
    <p:sldId id="262" r:id="rId9"/>
    <p:sldId id="263" r:id="rId10"/>
    <p:sldId id="257"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1" autoAdjust="0"/>
    <p:restoredTop sz="86426" autoAdjust="0"/>
  </p:normalViewPr>
  <p:slideViewPr>
    <p:cSldViewPr snapToGrid="0">
      <p:cViewPr varScale="1">
        <p:scale>
          <a:sx n="99" d="100"/>
          <a:sy n="99" d="100"/>
        </p:scale>
        <p:origin x="234" y="78"/>
      </p:cViewPr>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C6805-FF39-45AC-AB1E-12575F0E117B}"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869A0F-8B4F-459C-9F5B-09EC32EE2634}" type="slidenum">
              <a:rPr lang="en-US" smtClean="0"/>
              <a:t>‹#›</a:t>
            </a:fld>
            <a:endParaRPr lang="en-US"/>
          </a:p>
        </p:txBody>
      </p:sp>
    </p:spTree>
    <p:extLst>
      <p:ext uri="{BB962C8B-B14F-4D97-AF65-F5344CB8AC3E}">
        <p14:creationId xmlns:p14="http://schemas.microsoft.com/office/powerpoint/2010/main" val="1195617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869A0F-8B4F-459C-9F5B-09EC32EE2634}" type="slidenum">
              <a:rPr lang="en-US" smtClean="0"/>
              <a:t>1</a:t>
            </a:fld>
            <a:endParaRPr lang="en-US"/>
          </a:p>
        </p:txBody>
      </p:sp>
    </p:spTree>
    <p:extLst>
      <p:ext uri="{BB962C8B-B14F-4D97-AF65-F5344CB8AC3E}">
        <p14:creationId xmlns:p14="http://schemas.microsoft.com/office/powerpoint/2010/main" val="3218057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installation that illustrates the step</a:t>
            </a:r>
            <a:r>
              <a:rPr lang="en-US" baseline="0" dirty="0"/>
              <a:t> up to the waterer.  Animals generally will not back up to a higher level.  Whenever MOTHER NATURE calls, this TEN to TWELVE inches spacing away from the waterer will prevent any digestive material from falling into the waterer opening while another animal is drinking.</a:t>
            </a:r>
            <a:endParaRPr lang="en-US" dirty="0"/>
          </a:p>
        </p:txBody>
      </p:sp>
      <p:sp>
        <p:nvSpPr>
          <p:cNvPr id="4" name="Slide Number Placeholder 3"/>
          <p:cNvSpPr>
            <a:spLocks noGrp="1"/>
          </p:cNvSpPr>
          <p:nvPr>
            <p:ph type="sldNum" sz="quarter" idx="5"/>
          </p:nvPr>
        </p:nvSpPr>
        <p:spPr/>
        <p:txBody>
          <a:bodyPr/>
          <a:lstStyle/>
          <a:p>
            <a:fld id="{90869A0F-8B4F-459C-9F5B-09EC32EE2634}" type="slidenum">
              <a:rPr lang="en-US" smtClean="0"/>
              <a:t>2</a:t>
            </a:fld>
            <a:endParaRPr lang="en-US"/>
          </a:p>
        </p:txBody>
      </p:sp>
    </p:spTree>
    <p:extLst>
      <p:ext uri="{BB962C8B-B14F-4D97-AF65-F5344CB8AC3E}">
        <p14:creationId xmlns:p14="http://schemas.microsoft.com/office/powerpoint/2010/main" val="2327498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typical concrete pad has</a:t>
            </a:r>
            <a:r>
              <a:rPr lang="en-US" baseline="0" dirty="0"/>
              <a:t> a step-up level that the waterer is set upon.  </a:t>
            </a:r>
          </a:p>
          <a:p>
            <a:r>
              <a:rPr lang="en-US" baseline="0" dirty="0"/>
              <a:t>The lower level is large enough for an animal to comfortably stand on w/o hind legs standing awkwardly in mud hole </a:t>
            </a:r>
          </a:p>
          <a:p>
            <a:r>
              <a:rPr lang="en-US" baseline="0" dirty="0"/>
              <a:t>Refer to waterer’s dimension and “bridge” 2x4” – 10-12” on all sides of waterer  </a:t>
            </a:r>
            <a:endParaRPr lang="en-US" dirty="0"/>
          </a:p>
        </p:txBody>
      </p:sp>
      <p:sp>
        <p:nvSpPr>
          <p:cNvPr id="4" name="Slide Number Placeholder 3"/>
          <p:cNvSpPr>
            <a:spLocks noGrp="1"/>
          </p:cNvSpPr>
          <p:nvPr>
            <p:ph type="sldNum" sz="quarter" idx="5"/>
          </p:nvPr>
        </p:nvSpPr>
        <p:spPr/>
        <p:txBody>
          <a:bodyPr/>
          <a:lstStyle/>
          <a:p>
            <a:fld id="{90869A0F-8B4F-459C-9F5B-09EC32EE2634}" type="slidenum">
              <a:rPr lang="en-US" smtClean="0"/>
              <a:t>3</a:t>
            </a:fld>
            <a:endParaRPr lang="en-US"/>
          </a:p>
        </p:txBody>
      </p:sp>
    </p:spTree>
    <p:extLst>
      <p:ext uri="{BB962C8B-B14F-4D97-AF65-F5344CB8AC3E}">
        <p14:creationId xmlns:p14="http://schemas.microsoft.com/office/powerpoint/2010/main" val="1307750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feedlot waterer site is using</a:t>
            </a:r>
            <a:r>
              <a:rPr lang="en-US" baseline="0" dirty="0"/>
              <a:t> riser tube that’s 10 -14” that will be cut flush with a cut off tool.  I like to apply a bead of silicone caulk ONE inch away from the riser tube edge.  After 10 – 15 years of operation, I have seen silt and fecal material fill up the riser tube and eventually cause waterline freezes.</a:t>
            </a:r>
            <a:endParaRPr lang="en-US" dirty="0"/>
          </a:p>
        </p:txBody>
      </p:sp>
      <p:sp>
        <p:nvSpPr>
          <p:cNvPr id="4" name="Slide Number Placeholder 3"/>
          <p:cNvSpPr>
            <a:spLocks noGrp="1"/>
          </p:cNvSpPr>
          <p:nvPr>
            <p:ph type="sldNum" sz="quarter" idx="5"/>
          </p:nvPr>
        </p:nvSpPr>
        <p:spPr/>
        <p:txBody>
          <a:bodyPr/>
          <a:lstStyle/>
          <a:p>
            <a:fld id="{90869A0F-8B4F-459C-9F5B-09EC32EE2634}" type="slidenum">
              <a:rPr lang="en-US" smtClean="0"/>
              <a:t>4</a:t>
            </a:fld>
            <a:endParaRPr lang="en-US"/>
          </a:p>
        </p:txBody>
      </p:sp>
    </p:spTree>
    <p:extLst>
      <p:ext uri="{BB962C8B-B14F-4D97-AF65-F5344CB8AC3E}">
        <p14:creationId xmlns:p14="http://schemas.microsoft.com/office/powerpoint/2010/main" val="2037621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 6” of foam insulation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Waterline comes up in middle of the 20 gallons 50* temp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 side access doors – UP NORTH    NO ONE PUTS WINDOWS ON THE NORTH SIDE OF THEIR HOUSE  (Heat Loss)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drain holes </a:t>
            </a:r>
          </a:p>
          <a:p>
            <a:r>
              <a:rPr lang="en-US" dirty="0"/>
              <a:t>1.5” access</a:t>
            </a:r>
            <a:r>
              <a:rPr lang="en-US" baseline="0" dirty="0"/>
              <a:t> ports</a:t>
            </a:r>
          </a:p>
          <a:p>
            <a:pPr marL="228600" indent="-228600">
              <a:buAutoNum type="arabicPlain" startAt="2"/>
            </a:pPr>
            <a:endParaRPr lang="en-US" dirty="0"/>
          </a:p>
        </p:txBody>
      </p:sp>
      <p:sp>
        <p:nvSpPr>
          <p:cNvPr id="4" name="Slide Number Placeholder 3"/>
          <p:cNvSpPr>
            <a:spLocks noGrp="1"/>
          </p:cNvSpPr>
          <p:nvPr>
            <p:ph type="sldNum" sz="quarter" idx="5"/>
          </p:nvPr>
        </p:nvSpPr>
        <p:spPr/>
        <p:txBody>
          <a:bodyPr/>
          <a:lstStyle/>
          <a:p>
            <a:fld id="{90869A0F-8B4F-459C-9F5B-09EC32EE2634}" type="slidenum">
              <a:rPr lang="en-US" smtClean="0"/>
              <a:t>5</a:t>
            </a:fld>
            <a:endParaRPr lang="en-US"/>
          </a:p>
        </p:txBody>
      </p:sp>
    </p:spTree>
    <p:extLst>
      <p:ext uri="{BB962C8B-B14F-4D97-AF65-F5344CB8AC3E}">
        <p14:creationId xmlns:p14="http://schemas.microsoft.com/office/powerpoint/2010/main" val="1234278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869A0F-8B4F-459C-9F5B-09EC32EE2634}" type="slidenum">
              <a:rPr lang="en-US" smtClean="0"/>
              <a:t>8</a:t>
            </a:fld>
            <a:endParaRPr lang="en-US"/>
          </a:p>
        </p:txBody>
      </p:sp>
    </p:spTree>
    <p:extLst>
      <p:ext uri="{BB962C8B-B14F-4D97-AF65-F5344CB8AC3E}">
        <p14:creationId xmlns:p14="http://schemas.microsoft.com/office/powerpoint/2010/main" val="1266395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869A0F-8B4F-459C-9F5B-09EC32EE2634}" type="slidenum">
              <a:rPr lang="en-US" smtClean="0"/>
              <a:t>9</a:t>
            </a:fld>
            <a:endParaRPr lang="en-US"/>
          </a:p>
        </p:txBody>
      </p:sp>
    </p:spTree>
    <p:extLst>
      <p:ext uri="{BB962C8B-B14F-4D97-AF65-F5344CB8AC3E}">
        <p14:creationId xmlns:p14="http://schemas.microsoft.com/office/powerpoint/2010/main" val="1635167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869A0F-8B4F-459C-9F5B-09EC32EE2634}" type="slidenum">
              <a:rPr lang="en-US" smtClean="0"/>
              <a:t>10</a:t>
            </a:fld>
            <a:endParaRPr lang="en-US"/>
          </a:p>
        </p:txBody>
      </p:sp>
    </p:spTree>
    <p:extLst>
      <p:ext uri="{BB962C8B-B14F-4D97-AF65-F5344CB8AC3E}">
        <p14:creationId xmlns:p14="http://schemas.microsoft.com/office/powerpoint/2010/main" val="2697916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Brass</a:t>
            </a:r>
            <a:r>
              <a:rPr lang="en-US" baseline="0" dirty="0"/>
              <a:t> inserts are molded into our 3 in 1 float arm.  	BIG PROBLEM is plastic against plastic creates friction heat causing the poly material to seize together – thumbscrew twist off.</a:t>
            </a:r>
          </a:p>
          <a:p>
            <a:r>
              <a:rPr lang="en-US" baseline="0" dirty="0"/>
              <a:t>Float arm length is 6”	It can be cut (NOT SNAPPED) to a 4” or 2.5” length.</a:t>
            </a:r>
          </a:p>
          <a:p>
            <a:r>
              <a:rPr lang="en-US" baseline="0" dirty="0"/>
              <a:t>Attachment point on top of the float is offset allowing more adjustment</a:t>
            </a:r>
            <a:endParaRPr lang="en-US" dirty="0"/>
          </a:p>
        </p:txBody>
      </p:sp>
      <p:sp>
        <p:nvSpPr>
          <p:cNvPr id="4" name="Slide Number Placeholder 3"/>
          <p:cNvSpPr>
            <a:spLocks noGrp="1"/>
          </p:cNvSpPr>
          <p:nvPr>
            <p:ph type="sldNum" sz="quarter" idx="5"/>
          </p:nvPr>
        </p:nvSpPr>
        <p:spPr/>
        <p:txBody>
          <a:bodyPr/>
          <a:lstStyle/>
          <a:p>
            <a:fld id="{90869A0F-8B4F-459C-9F5B-09EC32EE2634}" type="slidenum">
              <a:rPr lang="en-US" smtClean="0"/>
              <a:t>11</a:t>
            </a:fld>
            <a:endParaRPr lang="en-US"/>
          </a:p>
        </p:txBody>
      </p:sp>
    </p:spTree>
    <p:extLst>
      <p:ext uri="{BB962C8B-B14F-4D97-AF65-F5344CB8AC3E}">
        <p14:creationId xmlns:p14="http://schemas.microsoft.com/office/powerpoint/2010/main" val="1354734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F97E1-81C4-40D1-BBD3-295775FB09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A0E940-2273-48A5-A536-1B58734479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B9115D-CDA2-466F-BF10-538AB56F759E}"/>
              </a:ext>
            </a:extLst>
          </p:cNvPr>
          <p:cNvSpPr>
            <a:spLocks noGrp="1"/>
          </p:cNvSpPr>
          <p:nvPr>
            <p:ph type="dt" sz="half" idx="10"/>
          </p:nvPr>
        </p:nvSpPr>
        <p:spPr/>
        <p:txBody>
          <a:bodyPr/>
          <a:lstStyle/>
          <a:p>
            <a:fld id="{5FA4722C-D9A4-4734-BD1A-3186941E9666}" type="datetimeFigureOut">
              <a:rPr lang="en-US" smtClean="0"/>
              <a:t>2/20/2024</a:t>
            </a:fld>
            <a:endParaRPr lang="en-US" dirty="0"/>
          </a:p>
        </p:txBody>
      </p:sp>
      <p:sp>
        <p:nvSpPr>
          <p:cNvPr id="5" name="Footer Placeholder 4">
            <a:extLst>
              <a:ext uri="{FF2B5EF4-FFF2-40B4-BE49-F238E27FC236}">
                <a16:creationId xmlns:a16="http://schemas.microsoft.com/office/drawing/2014/main" id="{6D3D3CC1-4F67-40F5-8864-1A1B0BC811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6DBD38-0B83-4992-BF2F-74C6F730071F}"/>
              </a:ext>
            </a:extLst>
          </p:cNvPr>
          <p:cNvSpPr>
            <a:spLocks noGrp="1"/>
          </p:cNvSpPr>
          <p:nvPr>
            <p:ph type="sldNum" sz="quarter" idx="12"/>
          </p:nvPr>
        </p:nvSpPr>
        <p:spPr/>
        <p:txBody>
          <a:bodyPr/>
          <a:lstStyle/>
          <a:p>
            <a:fld id="{946F2AEC-8080-458E-82C2-C668ADF9862C}" type="slidenum">
              <a:rPr lang="en-US" smtClean="0"/>
              <a:t>‹#›</a:t>
            </a:fld>
            <a:endParaRPr lang="en-US" dirty="0"/>
          </a:p>
        </p:txBody>
      </p:sp>
    </p:spTree>
    <p:extLst>
      <p:ext uri="{BB962C8B-B14F-4D97-AF65-F5344CB8AC3E}">
        <p14:creationId xmlns:p14="http://schemas.microsoft.com/office/powerpoint/2010/main" val="306905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6B937-B3B5-4171-B829-729C1675E5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5410C6-2F93-4965-9324-63FA093B90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0A01D5-75CF-498E-AB4C-17AA8B311144}"/>
              </a:ext>
            </a:extLst>
          </p:cNvPr>
          <p:cNvSpPr>
            <a:spLocks noGrp="1"/>
          </p:cNvSpPr>
          <p:nvPr>
            <p:ph type="dt" sz="half" idx="10"/>
          </p:nvPr>
        </p:nvSpPr>
        <p:spPr/>
        <p:txBody>
          <a:bodyPr/>
          <a:lstStyle/>
          <a:p>
            <a:fld id="{5FA4722C-D9A4-4734-BD1A-3186941E9666}" type="datetimeFigureOut">
              <a:rPr lang="en-US" smtClean="0"/>
              <a:t>2/20/2024</a:t>
            </a:fld>
            <a:endParaRPr lang="en-US" dirty="0"/>
          </a:p>
        </p:txBody>
      </p:sp>
      <p:sp>
        <p:nvSpPr>
          <p:cNvPr id="5" name="Footer Placeholder 4">
            <a:extLst>
              <a:ext uri="{FF2B5EF4-FFF2-40B4-BE49-F238E27FC236}">
                <a16:creationId xmlns:a16="http://schemas.microsoft.com/office/drawing/2014/main" id="{20C2DDFF-D71E-40D7-89A4-2EF27551B7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5AB189-08EA-4D50-A6A4-E718485479F9}"/>
              </a:ext>
            </a:extLst>
          </p:cNvPr>
          <p:cNvSpPr>
            <a:spLocks noGrp="1"/>
          </p:cNvSpPr>
          <p:nvPr>
            <p:ph type="sldNum" sz="quarter" idx="12"/>
          </p:nvPr>
        </p:nvSpPr>
        <p:spPr/>
        <p:txBody>
          <a:bodyPr/>
          <a:lstStyle/>
          <a:p>
            <a:fld id="{946F2AEC-8080-458E-82C2-C668ADF9862C}" type="slidenum">
              <a:rPr lang="en-US" smtClean="0"/>
              <a:t>‹#›</a:t>
            </a:fld>
            <a:endParaRPr lang="en-US" dirty="0"/>
          </a:p>
        </p:txBody>
      </p:sp>
    </p:spTree>
    <p:extLst>
      <p:ext uri="{BB962C8B-B14F-4D97-AF65-F5344CB8AC3E}">
        <p14:creationId xmlns:p14="http://schemas.microsoft.com/office/powerpoint/2010/main" val="1739085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13C192-17C7-453A-BFD0-4B41CCAFD4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79B594-8A10-4AAD-9915-B3DB431D77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1EF91F-01B5-4E9A-A3EB-0DFD3B7B7D90}"/>
              </a:ext>
            </a:extLst>
          </p:cNvPr>
          <p:cNvSpPr>
            <a:spLocks noGrp="1"/>
          </p:cNvSpPr>
          <p:nvPr>
            <p:ph type="dt" sz="half" idx="10"/>
          </p:nvPr>
        </p:nvSpPr>
        <p:spPr/>
        <p:txBody>
          <a:bodyPr/>
          <a:lstStyle/>
          <a:p>
            <a:fld id="{5FA4722C-D9A4-4734-BD1A-3186941E9666}" type="datetimeFigureOut">
              <a:rPr lang="en-US" smtClean="0"/>
              <a:t>2/20/2024</a:t>
            </a:fld>
            <a:endParaRPr lang="en-US" dirty="0"/>
          </a:p>
        </p:txBody>
      </p:sp>
      <p:sp>
        <p:nvSpPr>
          <p:cNvPr id="5" name="Footer Placeholder 4">
            <a:extLst>
              <a:ext uri="{FF2B5EF4-FFF2-40B4-BE49-F238E27FC236}">
                <a16:creationId xmlns:a16="http://schemas.microsoft.com/office/drawing/2014/main" id="{A5D898E6-D482-4845-A302-7699AE3883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FEA78F-6CFD-4901-892D-76932D4F8E8B}"/>
              </a:ext>
            </a:extLst>
          </p:cNvPr>
          <p:cNvSpPr>
            <a:spLocks noGrp="1"/>
          </p:cNvSpPr>
          <p:nvPr>
            <p:ph type="sldNum" sz="quarter" idx="12"/>
          </p:nvPr>
        </p:nvSpPr>
        <p:spPr/>
        <p:txBody>
          <a:bodyPr/>
          <a:lstStyle/>
          <a:p>
            <a:fld id="{946F2AEC-8080-458E-82C2-C668ADF9862C}" type="slidenum">
              <a:rPr lang="en-US" smtClean="0"/>
              <a:t>‹#›</a:t>
            </a:fld>
            <a:endParaRPr lang="en-US" dirty="0"/>
          </a:p>
        </p:txBody>
      </p:sp>
    </p:spTree>
    <p:extLst>
      <p:ext uri="{BB962C8B-B14F-4D97-AF65-F5344CB8AC3E}">
        <p14:creationId xmlns:p14="http://schemas.microsoft.com/office/powerpoint/2010/main" val="399526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69B9F-E8FD-47CB-9F26-A1E07929D0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1D7C1D-B0BA-4EC4-84E2-6CB4155D09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77871-1386-436F-819F-43C12A2E419E}"/>
              </a:ext>
            </a:extLst>
          </p:cNvPr>
          <p:cNvSpPr>
            <a:spLocks noGrp="1"/>
          </p:cNvSpPr>
          <p:nvPr>
            <p:ph type="dt" sz="half" idx="10"/>
          </p:nvPr>
        </p:nvSpPr>
        <p:spPr/>
        <p:txBody>
          <a:bodyPr/>
          <a:lstStyle/>
          <a:p>
            <a:fld id="{5FA4722C-D9A4-4734-BD1A-3186941E9666}" type="datetimeFigureOut">
              <a:rPr lang="en-US" smtClean="0"/>
              <a:t>2/20/2024</a:t>
            </a:fld>
            <a:endParaRPr lang="en-US" dirty="0"/>
          </a:p>
        </p:txBody>
      </p:sp>
      <p:sp>
        <p:nvSpPr>
          <p:cNvPr id="5" name="Footer Placeholder 4">
            <a:extLst>
              <a:ext uri="{FF2B5EF4-FFF2-40B4-BE49-F238E27FC236}">
                <a16:creationId xmlns:a16="http://schemas.microsoft.com/office/drawing/2014/main" id="{31A58E1B-A652-4F9C-94AB-C26DFD5CD3A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AEFD74-66C7-45C0-A594-E1D8D6511E32}"/>
              </a:ext>
            </a:extLst>
          </p:cNvPr>
          <p:cNvSpPr>
            <a:spLocks noGrp="1"/>
          </p:cNvSpPr>
          <p:nvPr>
            <p:ph type="sldNum" sz="quarter" idx="12"/>
          </p:nvPr>
        </p:nvSpPr>
        <p:spPr/>
        <p:txBody>
          <a:bodyPr/>
          <a:lstStyle/>
          <a:p>
            <a:fld id="{946F2AEC-8080-458E-82C2-C668ADF9862C}" type="slidenum">
              <a:rPr lang="en-US" smtClean="0"/>
              <a:t>‹#›</a:t>
            </a:fld>
            <a:endParaRPr lang="en-US" dirty="0"/>
          </a:p>
        </p:txBody>
      </p:sp>
    </p:spTree>
    <p:extLst>
      <p:ext uri="{BB962C8B-B14F-4D97-AF65-F5344CB8AC3E}">
        <p14:creationId xmlns:p14="http://schemas.microsoft.com/office/powerpoint/2010/main" val="437107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048FC-E4D1-4153-A579-A512089D53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8D3C9-9CEE-4FF7-94D1-9EAE70DD29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9C456F-8373-4189-BBAE-3EBDCB50B8D3}"/>
              </a:ext>
            </a:extLst>
          </p:cNvPr>
          <p:cNvSpPr>
            <a:spLocks noGrp="1"/>
          </p:cNvSpPr>
          <p:nvPr>
            <p:ph type="dt" sz="half" idx="10"/>
          </p:nvPr>
        </p:nvSpPr>
        <p:spPr/>
        <p:txBody>
          <a:bodyPr/>
          <a:lstStyle/>
          <a:p>
            <a:fld id="{5FA4722C-D9A4-4734-BD1A-3186941E9666}" type="datetimeFigureOut">
              <a:rPr lang="en-US" smtClean="0"/>
              <a:t>2/20/2024</a:t>
            </a:fld>
            <a:endParaRPr lang="en-US" dirty="0"/>
          </a:p>
        </p:txBody>
      </p:sp>
      <p:sp>
        <p:nvSpPr>
          <p:cNvPr id="5" name="Footer Placeholder 4">
            <a:extLst>
              <a:ext uri="{FF2B5EF4-FFF2-40B4-BE49-F238E27FC236}">
                <a16:creationId xmlns:a16="http://schemas.microsoft.com/office/drawing/2014/main" id="{D17556C7-74AD-492F-A140-A360B66F8E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64D68D-F8ED-4029-9B8F-D45820123632}"/>
              </a:ext>
            </a:extLst>
          </p:cNvPr>
          <p:cNvSpPr>
            <a:spLocks noGrp="1"/>
          </p:cNvSpPr>
          <p:nvPr>
            <p:ph type="sldNum" sz="quarter" idx="12"/>
          </p:nvPr>
        </p:nvSpPr>
        <p:spPr/>
        <p:txBody>
          <a:bodyPr/>
          <a:lstStyle/>
          <a:p>
            <a:fld id="{946F2AEC-8080-458E-82C2-C668ADF9862C}" type="slidenum">
              <a:rPr lang="en-US" smtClean="0"/>
              <a:t>‹#›</a:t>
            </a:fld>
            <a:endParaRPr lang="en-US" dirty="0"/>
          </a:p>
        </p:txBody>
      </p:sp>
    </p:spTree>
    <p:extLst>
      <p:ext uri="{BB962C8B-B14F-4D97-AF65-F5344CB8AC3E}">
        <p14:creationId xmlns:p14="http://schemas.microsoft.com/office/powerpoint/2010/main" val="3157932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0297A-F882-443B-8BD1-1A018F4D8D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9C5EFD-501D-4F93-8AC7-BB4C66959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7FE7A5-BA23-44D3-880B-07EDBBD422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AE1814-98E8-45F7-8059-B4EC568B407F}"/>
              </a:ext>
            </a:extLst>
          </p:cNvPr>
          <p:cNvSpPr>
            <a:spLocks noGrp="1"/>
          </p:cNvSpPr>
          <p:nvPr>
            <p:ph type="dt" sz="half" idx="10"/>
          </p:nvPr>
        </p:nvSpPr>
        <p:spPr/>
        <p:txBody>
          <a:bodyPr/>
          <a:lstStyle/>
          <a:p>
            <a:fld id="{5FA4722C-D9A4-4734-BD1A-3186941E9666}" type="datetimeFigureOut">
              <a:rPr lang="en-US" smtClean="0"/>
              <a:t>2/20/2024</a:t>
            </a:fld>
            <a:endParaRPr lang="en-US" dirty="0"/>
          </a:p>
        </p:txBody>
      </p:sp>
      <p:sp>
        <p:nvSpPr>
          <p:cNvPr id="6" name="Footer Placeholder 5">
            <a:extLst>
              <a:ext uri="{FF2B5EF4-FFF2-40B4-BE49-F238E27FC236}">
                <a16:creationId xmlns:a16="http://schemas.microsoft.com/office/drawing/2014/main" id="{F07AFBC8-003C-4381-91DC-95D04AD3750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CEDF2EF-0FF3-477A-806E-5B63F73F845A}"/>
              </a:ext>
            </a:extLst>
          </p:cNvPr>
          <p:cNvSpPr>
            <a:spLocks noGrp="1"/>
          </p:cNvSpPr>
          <p:nvPr>
            <p:ph type="sldNum" sz="quarter" idx="12"/>
          </p:nvPr>
        </p:nvSpPr>
        <p:spPr/>
        <p:txBody>
          <a:bodyPr/>
          <a:lstStyle/>
          <a:p>
            <a:fld id="{946F2AEC-8080-458E-82C2-C668ADF9862C}" type="slidenum">
              <a:rPr lang="en-US" smtClean="0"/>
              <a:t>‹#›</a:t>
            </a:fld>
            <a:endParaRPr lang="en-US" dirty="0"/>
          </a:p>
        </p:txBody>
      </p:sp>
    </p:spTree>
    <p:extLst>
      <p:ext uri="{BB962C8B-B14F-4D97-AF65-F5344CB8AC3E}">
        <p14:creationId xmlns:p14="http://schemas.microsoft.com/office/powerpoint/2010/main" val="1253080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26957-2FD9-4EE0-83B6-71DB4CD7B8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F3E8F5-3C15-4A39-B90A-FBC72FD65D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200214-461D-445F-86C5-9C79EA62BF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8A40F7-1D7C-48A3-8422-2BA3A0A443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E388D7-C78E-43C9-859D-DCD2D2CB70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FF7488-BE1F-4500-924F-5B54F913348C}"/>
              </a:ext>
            </a:extLst>
          </p:cNvPr>
          <p:cNvSpPr>
            <a:spLocks noGrp="1"/>
          </p:cNvSpPr>
          <p:nvPr>
            <p:ph type="dt" sz="half" idx="10"/>
          </p:nvPr>
        </p:nvSpPr>
        <p:spPr/>
        <p:txBody>
          <a:bodyPr/>
          <a:lstStyle/>
          <a:p>
            <a:fld id="{5FA4722C-D9A4-4734-BD1A-3186941E9666}" type="datetimeFigureOut">
              <a:rPr lang="en-US" smtClean="0"/>
              <a:t>2/20/2024</a:t>
            </a:fld>
            <a:endParaRPr lang="en-US" dirty="0"/>
          </a:p>
        </p:txBody>
      </p:sp>
      <p:sp>
        <p:nvSpPr>
          <p:cNvPr id="8" name="Footer Placeholder 7">
            <a:extLst>
              <a:ext uri="{FF2B5EF4-FFF2-40B4-BE49-F238E27FC236}">
                <a16:creationId xmlns:a16="http://schemas.microsoft.com/office/drawing/2014/main" id="{FC61F69B-3A86-4998-9B31-B6A6AD186BB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6967BC1-D85F-4B73-84C9-427451DAD712}"/>
              </a:ext>
            </a:extLst>
          </p:cNvPr>
          <p:cNvSpPr>
            <a:spLocks noGrp="1"/>
          </p:cNvSpPr>
          <p:nvPr>
            <p:ph type="sldNum" sz="quarter" idx="12"/>
          </p:nvPr>
        </p:nvSpPr>
        <p:spPr/>
        <p:txBody>
          <a:bodyPr/>
          <a:lstStyle/>
          <a:p>
            <a:fld id="{946F2AEC-8080-458E-82C2-C668ADF9862C}" type="slidenum">
              <a:rPr lang="en-US" smtClean="0"/>
              <a:t>‹#›</a:t>
            </a:fld>
            <a:endParaRPr lang="en-US" dirty="0"/>
          </a:p>
        </p:txBody>
      </p:sp>
    </p:spTree>
    <p:extLst>
      <p:ext uri="{BB962C8B-B14F-4D97-AF65-F5344CB8AC3E}">
        <p14:creationId xmlns:p14="http://schemas.microsoft.com/office/powerpoint/2010/main" val="2542172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F553A-E519-4636-84B4-261D3A9C9E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8E6F5B-5151-45D1-83B2-E11A10E447E3}"/>
              </a:ext>
            </a:extLst>
          </p:cNvPr>
          <p:cNvSpPr>
            <a:spLocks noGrp="1"/>
          </p:cNvSpPr>
          <p:nvPr>
            <p:ph type="dt" sz="half" idx="10"/>
          </p:nvPr>
        </p:nvSpPr>
        <p:spPr/>
        <p:txBody>
          <a:bodyPr/>
          <a:lstStyle/>
          <a:p>
            <a:fld id="{5FA4722C-D9A4-4734-BD1A-3186941E9666}" type="datetimeFigureOut">
              <a:rPr lang="en-US" smtClean="0"/>
              <a:t>2/20/2024</a:t>
            </a:fld>
            <a:endParaRPr lang="en-US" dirty="0"/>
          </a:p>
        </p:txBody>
      </p:sp>
      <p:sp>
        <p:nvSpPr>
          <p:cNvPr id="4" name="Footer Placeholder 3">
            <a:extLst>
              <a:ext uri="{FF2B5EF4-FFF2-40B4-BE49-F238E27FC236}">
                <a16:creationId xmlns:a16="http://schemas.microsoft.com/office/drawing/2014/main" id="{D8D15231-D93B-4EB4-BF16-DC738CA7AB9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EB5E617-A8D0-4F97-8BD4-2155733A31B4}"/>
              </a:ext>
            </a:extLst>
          </p:cNvPr>
          <p:cNvSpPr>
            <a:spLocks noGrp="1"/>
          </p:cNvSpPr>
          <p:nvPr>
            <p:ph type="sldNum" sz="quarter" idx="12"/>
          </p:nvPr>
        </p:nvSpPr>
        <p:spPr/>
        <p:txBody>
          <a:bodyPr/>
          <a:lstStyle/>
          <a:p>
            <a:fld id="{946F2AEC-8080-458E-82C2-C668ADF9862C}" type="slidenum">
              <a:rPr lang="en-US" smtClean="0"/>
              <a:t>‹#›</a:t>
            </a:fld>
            <a:endParaRPr lang="en-US" dirty="0"/>
          </a:p>
        </p:txBody>
      </p:sp>
    </p:spTree>
    <p:extLst>
      <p:ext uri="{BB962C8B-B14F-4D97-AF65-F5344CB8AC3E}">
        <p14:creationId xmlns:p14="http://schemas.microsoft.com/office/powerpoint/2010/main" val="3515106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0A850-F134-4A31-9E3E-B9F434572C10}"/>
              </a:ext>
            </a:extLst>
          </p:cNvPr>
          <p:cNvSpPr>
            <a:spLocks noGrp="1"/>
          </p:cNvSpPr>
          <p:nvPr>
            <p:ph type="dt" sz="half" idx="10"/>
          </p:nvPr>
        </p:nvSpPr>
        <p:spPr/>
        <p:txBody>
          <a:bodyPr/>
          <a:lstStyle/>
          <a:p>
            <a:fld id="{5FA4722C-D9A4-4734-BD1A-3186941E9666}" type="datetimeFigureOut">
              <a:rPr lang="en-US" smtClean="0"/>
              <a:t>2/20/2024</a:t>
            </a:fld>
            <a:endParaRPr lang="en-US" dirty="0"/>
          </a:p>
        </p:txBody>
      </p:sp>
      <p:sp>
        <p:nvSpPr>
          <p:cNvPr id="3" name="Footer Placeholder 2">
            <a:extLst>
              <a:ext uri="{FF2B5EF4-FFF2-40B4-BE49-F238E27FC236}">
                <a16:creationId xmlns:a16="http://schemas.microsoft.com/office/drawing/2014/main" id="{0C988AFF-CAF2-4BE3-B8C9-CBF340C2BDA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7165AD4-3A61-4820-BA82-BECB0EBD1FEA}"/>
              </a:ext>
            </a:extLst>
          </p:cNvPr>
          <p:cNvSpPr>
            <a:spLocks noGrp="1"/>
          </p:cNvSpPr>
          <p:nvPr>
            <p:ph type="sldNum" sz="quarter" idx="12"/>
          </p:nvPr>
        </p:nvSpPr>
        <p:spPr/>
        <p:txBody>
          <a:bodyPr/>
          <a:lstStyle/>
          <a:p>
            <a:fld id="{946F2AEC-8080-458E-82C2-C668ADF9862C}" type="slidenum">
              <a:rPr lang="en-US" smtClean="0"/>
              <a:t>‹#›</a:t>
            </a:fld>
            <a:endParaRPr lang="en-US" dirty="0"/>
          </a:p>
        </p:txBody>
      </p:sp>
    </p:spTree>
    <p:extLst>
      <p:ext uri="{BB962C8B-B14F-4D97-AF65-F5344CB8AC3E}">
        <p14:creationId xmlns:p14="http://schemas.microsoft.com/office/powerpoint/2010/main" val="134502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63B98-A010-492B-96BD-F7D181E0AF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F4B33F-8CD6-4FBA-9AF9-C7109F5E4C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AE628F-74D6-44E0-A228-484CEF98C6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097A0A-935D-4E97-978E-917287B56A4A}"/>
              </a:ext>
            </a:extLst>
          </p:cNvPr>
          <p:cNvSpPr>
            <a:spLocks noGrp="1"/>
          </p:cNvSpPr>
          <p:nvPr>
            <p:ph type="dt" sz="half" idx="10"/>
          </p:nvPr>
        </p:nvSpPr>
        <p:spPr/>
        <p:txBody>
          <a:bodyPr/>
          <a:lstStyle/>
          <a:p>
            <a:fld id="{5FA4722C-D9A4-4734-BD1A-3186941E9666}" type="datetimeFigureOut">
              <a:rPr lang="en-US" smtClean="0"/>
              <a:t>2/20/2024</a:t>
            </a:fld>
            <a:endParaRPr lang="en-US" dirty="0"/>
          </a:p>
        </p:txBody>
      </p:sp>
      <p:sp>
        <p:nvSpPr>
          <p:cNvPr id="6" name="Footer Placeholder 5">
            <a:extLst>
              <a:ext uri="{FF2B5EF4-FFF2-40B4-BE49-F238E27FC236}">
                <a16:creationId xmlns:a16="http://schemas.microsoft.com/office/drawing/2014/main" id="{2ECA0EE5-3FBD-426B-BF4F-A566F3E1589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E5B8B1F-D82D-46E8-B746-3D6139836391}"/>
              </a:ext>
            </a:extLst>
          </p:cNvPr>
          <p:cNvSpPr>
            <a:spLocks noGrp="1"/>
          </p:cNvSpPr>
          <p:nvPr>
            <p:ph type="sldNum" sz="quarter" idx="12"/>
          </p:nvPr>
        </p:nvSpPr>
        <p:spPr/>
        <p:txBody>
          <a:bodyPr/>
          <a:lstStyle/>
          <a:p>
            <a:fld id="{946F2AEC-8080-458E-82C2-C668ADF9862C}" type="slidenum">
              <a:rPr lang="en-US" smtClean="0"/>
              <a:t>‹#›</a:t>
            </a:fld>
            <a:endParaRPr lang="en-US" dirty="0"/>
          </a:p>
        </p:txBody>
      </p:sp>
    </p:spTree>
    <p:extLst>
      <p:ext uri="{BB962C8B-B14F-4D97-AF65-F5344CB8AC3E}">
        <p14:creationId xmlns:p14="http://schemas.microsoft.com/office/powerpoint/2010/main" val="3738693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8387-E9BE-4EEA-9E05-D670A25F75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D7C123-2039-498C-9344-C0F39EFFC7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85E8552-5433-4C8B-B7C6-316DEB17D7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6BB006-2329-4D39-81B6-7CEFA091C4C2}"/>
              </a:ext>
            </a:extLst>
          </p:cNvPr>
          <p:cNvSpPr>
            <a:spLocks noGrp="1"/>
          </p:cNvSpPr>
          <p:nvPr>
            <p:ph type="dt" sz="half" idx="10"/>
          </p:nvPr>
        </p:nvSpPr>
        <p:spPr/>
        <p:txBody>
          <a:bodyPr/>
          <a:lstStyle/>
          <a:p>
            <a:fld id="{5FA4722C-D9A4-4734-BD1A-3186941E9666}" type="datetimeFigureOut">
              <a:rPr lang="en-US" smtClean="0"/>
              <a:t>2/20/2024</a:t>
            </a:fld>
            <a:endParaRPr lang="en-US" dirty="0"/>
          </a:p>
        </p:txBody>
      </p:sp>
      <p:sp>
        <p:nvSpPr>
          <p:cNvPr id="6" name="Footer Placeholder 5">
            <a:extLst>
              <a:ext uri="{FF2B5EF4-FFF2-40B4-BE49-F238E27FC236}">
                <a16:creationId xmlns:a16="http://schemas.microsoft.com/office/drawing/2014/main" id="{1BD5B720-3D7F-43AB-B791-4082938588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8677011-C21A-405C-93B9-C9BFF0960AC7}"/>
              </a:ext>
            </a:extLst>
          </p:cNvPr>
          <p:cNvSpPr>
            <a:spLocks noGrp="1"/>
          </p:cNvSpPr>
          <p:nvPr>
            <p:ph type="sldNum" sz="quarter" idx="12"/>
          </p:nvPr>
        </p:nvSpPr>
        <p:spPr/>
        <p:txBody>
          <a:bodyPr/>
          <a:lstStyle/>
          <a:p>
            <a:fld id="{946F2AEC-8080-458E-82C2-C668ADF9862C}" type="slidenum">
              <a:rPr lang="en-US" smtClean="0"/>
              <a:t>‹#›</a:t>
            </a:fld>
            <a:endParaRPr lang="en-US" dirty="0"/>
          </a:p>
        </p:txBody>
      </p:sp>
    </p:spTree>
    <p:extLst>
      <p:ext uri="{BB962C8B-B14F-4D97-AF65-F5344CB8AC3E}">
        <p14:creationId xmlns:p14="http://schemas.microsoft.com/office/powerpoint/2010/main" val="3805446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21C7DB-C59B-40E4-A7E6-ED514A898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DEA74D-F67D-4986-B31B-31EDABFD6B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8C84C4-1F65-4BAB-864D-9B232830FF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4722C-D9A4-4734-BD1A-3186941E9666}" type="datetimeFigureOut">
              <a:rPr lang="en-US" smtClean="0"/>
              <a:t>2/20/2024</a:t>
            </a:fld>
            <a:endParaRPr lang="en-US" dirty="0"/>
          </a:p>
        </p:txBody>
      </p:sp>
      <p:sp>
        <p:nvSpPr>
          <p:cNvPr id="5" name="Footer Placeholder 4">
            <a:extLst>
              <a:ext uri="{FF2B5EF4-FFF2-40B4-BE49-F238E27FC236}">
                <a16:creationId xmlns:a16="http://schemas.microsoft.com/office/drawing/2014/main" id="{983B7697-F5B5-4B93-87DF-FFBC491906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68ECB15-A09F-4765-B99E-1BFC947E92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F2AEC-8080-458E-82C2-C668ADF9862C}" type="slidenum">
              <a:rPr lang="en-US" smtClean="0"/>
              <a:t>‹#›</a:t>
            </a:fld>
            <a:endParaRPr lang="en-US" dirty="0"/>
          </a:p>
        </p:txBody>
      </p:sp>
    </p:spTree>
    <p:extLst>
      <p:ext uri="{BB962C8B-B14F-4D97-AF65-F5344CB8AC3E}">
        <p14:creationId xmlns:p14="http://schemas.microsoft.com/office/powerpoint/2010/main" val="26038039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98F800-11A8-1068-7BA8-199F7830CB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0526" y="960030"/>
            <a:ext cx="6270754" cy="4877254"/>
          </a:xfrm>
          <a:prstGeom prst="rect">
            <a:avLst/>
          </a:prstGeom>
        </p:spPr>
      </p:pic>
      <p:sp>
        <p:nvSpPr>
          <p:cNvPr id="5" name="Subtitle 2">
            <a:extLst>
              <a:ext uri="{FF2B5EF4-FFF2-40B4-BE49-F238E27FC236}">
                <a16:creationId xmlns:a16="http://schemas.microsoft.com/office/drawing/2014/main" id="{69EE9E9B-3AA4-CC53-30AC-147F4BEA0B96}"/>
              </a:ext>
            </a:extLst>
          </p:cNvPr>
          <p:cNvSpPr txBox="1">
            <a:spLocks/>
          </p:cNvSpPr>
          <p:nvPr/>
        </p:nvSpPr>
        <p:spPr>
          <a:xfrm>
            <a:off x="6431280" y="1851797"/>
            <a:ext cx="5593080" cy="35509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dirty="0">
                <a:solidFill>
                  <a:schemeClr val="bg1"/>
                </a:solidFill>
                <a:latin typeface="Arial" panose="020B0604020202020204" pitchFamily="34" charset="0"/>
                <a:cs typeface="Arial" panose="020B0604020202020204" pitchFamily="34" charset="0"/>
              </a:rPr>
              <a:t>Pride of the Farm</a:t>
            </a:r>
          </a:p>
          <a:p>
            <a:pPr marL="0" indent="0" algn="ctr">
              <a:buNone/>
            </a:pPr>
            <a:r>
              <a:rPr lang="en-US" sz="5400" dirty="0">
                <a:solidFill>
                  <a:schemeClr val="bg1"/>
                </a:solidFill>
                <a:latin typeface="Arial" panose="020B0604020202020204" pitchFamily="34" charset="0"/>
                <a:cs typeface="Arial" panose="020B0604020202020204" pitchFamily="34" charset="0"/>
              </a:rPr>
              <a:t>WPM Energy</a:t>
            </a:r>
          </a:p>
          <a:p>
            <a:pPr marL="0" indent="0" algn="ctr">
              <a:buNone/>
            </a:pPr>
            <a:r>
              <a:rPr lang="en-US" sz="5400" dirty="0">
                <a:solidFill>
                  <a:schemeClr val="bg1"/>
                </a:solidFill>
                <a:latin typeface="Arial" panose="020B0604020202020204" pitchFamily="34" charset="0"/>
                <a:cs typeface="Arial" panose="020B0604020202020204" pitchFamily="34" charset="0"/>
              </a:rPr>
              <a:t>Free Waterer</a:t>
            </a:r>
          </a:p>
          <a:p>
            <a:pPr marL="0" indent="0" algn="ctr">
              <a:buNone/>
            </a:pPr>
            <a:r>
              <a:rPr lang="en-US" sz="5400" dirty="0">
                <a:solidFill>
                  <a:schemeClr val="bg1"/>
                </a:solidFill>
                <a:latin typeface="Arial" panose="020B0604020202020204" pitchFamily="34" charset="0"/>
                <a:cs typeface="Arial" panose="020B0604020202020204" pitchFamily="34" charset="0"/>
              </a:rPr>
              <a:t>Installation</a:t>
            </a:r>
          </a:p>
        </p:txBody>
      </p:sp>
    </p:spTree>
    <p:extLst>
      <p:ext uri="{BB962C8B-B14F-4D97-AF65-F5344CB8AC3E}">
        <p14:creationId xmlns:p14="http://schemas.microsoft.com/office/powerpoint/2010/main" val="3999638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Picture 4" descr="A close-up of a pipe&#10;&#10;Description automatically generated with low confidence">
            <a:extLst>
              <a:ext uri="{FF2B5EF4-FFF2-40B4-BE49-F238E27FC236}">
                <a16:creationId xmlns:a16="http://schemas.microsoft.com/office/drawing/2014/main" id="{292320CE-E687-4CE3-88E2-E9A4E78C98B8}"/>
              </a:ext>
            </a:extLst>
          </p:cNvPr>
          <p:cNvPicPr>
            <a:picLocks noChangeAspect="1"/>
          </p:cNvPicPr>
          <p:nvPr/>
        </p:nvPicPr>
        <p:blipFill rotWithShape="1">
          <a:blip r:embed="rId3">
            <a:extLst>
              <a:ext uri="{28A0092B-C50C-407E-A947-70E740481C1C}">
                <a14:useLocalDpi xmlns:a14="http://schemas.microsoft.com/office/drawing/2010/main" val="0"/>
              </a:ext>
            </a:extLst>
          </a:blip>
          <a:srcRect t="2229" b="55592"/>
          <a:stretch/>
        </p:blipFill>
        <p:spPr>
          <a:xfrm>
            <a:off x="20" y="-74687"/>
            <a:ext cx="12191980" cy="6856718"/>
          </a:xfrm>
          <a:prstGeom prst="rect">
            <a:avLst/>
          </a:prstGeom>
        </p:spPr>
      </p:pic>
      <p:sp>
        <p:nvSpPr>
          <p:cNvPr id="16" name="TextBox 15">
            <a:extLst>
              <a:ext uri="{FF2B5EF4-FFF2-40B4-BE49-F238E27FC236}">
                <a16:creationId xmlns:a16="http://schemas.microsoft.com/office/drawing/2014/main" id="{2732CF24-68D9-4578-91E1-C635C869AFD7}"/>
              </a:ext>
            </a:extLst>
          </p:cNvPr>
          <p:cNvSpPr txBox="1"/>
          <p:nvPr/>
        </p:nvSpPr>
        <p:spPr>
          <a:xfrm>
            <a:off x="7818121" y="4096264"/>
            <a:ext cx="3899794" cy="1938992"/>
          </a:xfrm>
          <a:prstGeom prst="rect">
            <a:avLst/>
          </a:prstGeom>
          <a:noFill/>
        </p:spPr>
        <p:txBody>
          <a:bodyPr wrap="square" rtlCol="0">
            <a:spAutoFit/>
          </a:bodyPr>
          <a:lstStyle/>
          <a:p>
            <a:pPr algn="ctr"/>
            <a:r>
              <a:rPr lang="en-US" sz="6000" dirty="0">
                <a:solidFill>
                  <a:schemeClr val="bg1"/>
                </a:solidFill>
              </a:rPr>
              <a:t>Installation Complete</a:t>
            </a:r>
          </a:p>
        </p:txBody>
      </p:sp>
    </p:spTree>
    <p:extLst>
      <p:ext uri="{BB962C8B-B14F-4D97-AF65-F5344CB8AC3E}">
        <p14:creationId xmlns:p14="http://schemas.microsoft.com/office/powerpoint/2010/main" val="254025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7" name="Picture 6" descr="A picture containing blue, device&#10;&#10;Description automatically generated">
            <a:extLst>
              <a:ext uri="{FF2B5EF4-FFF2-40B4-BE49-F238E27FC236}">
                <a16:creationId xmlns:a16="http://schemas.microsoft.com/office/drawing/2014/main" id="{061F96FB-C453-47E9-8D6C-9A747E616817}"/>
              </a:ext>
            </a:extLst>
          </p:cNvPr>
          <p:cNvPicPr>
            <a:picLocks noChangeAspect="1"/>
          </p:cNvPicPr>
          <p:nvPr/>
        </p:nvPicPr>
        <p:blipFill rotWithShape="1">
          <a:blip r:embed="rId3">
            <a:extLst>
              <a:ext uri="{28A0092B-C50C-407E-A947-70E740481C1C}">
                <a14:useLocalDpi xmlns:a14="http://schemas.microsoft.com/office/drawing/2010/main" val="0"/>
              </a:ext>
            </a:extLst>
          </a:blip>
          <a:srcRect t="2674" b="55146"/>
          <a:stretch/>
        </p:blipFill>
        <p:spPr>
          <a:xfrm>
            <a:off x="20" y="-26910"/>
            <a:ext cx="12194260" cy="6884910"/>
          </a:xfrm>
          <a:prstGeom prst="rect">
            <a:avLst/>
          </a:prstGeom>
        </p:spPr>
      </p:pic>
      <p:sp>
        <p:nvSpPr>
          <p:cNvPr id="15" name="TextBox 14">
            <a:extLst>
              <a:ext uri="{FF2B5EF4-FFF2-40B4-BE49-F238E27FC236}">
                <a16:creationId xmlns:a16="http://schemas.microsoft.com/office/drawing/2014/main" id="{6CBA056D-27EE-41B7-A25A-B6DA77C7B05B}"/>
              </a:ext>
            </a:extLst>
          </p:cNvPr>
          <p:cNvSpPr txBox="1"/>
          <p:nvPr/>
        </p:nvSpPr>
        <p:spPr>
          <a:xfrm>
            <a:off x="9455052" y="2826553"/>
            <a:ext cx="2505252" cy="1815882"/>
          </a:xfrm>
          <a:prstGeom prst="rect">
            <a:avLst/>
          </a:prstGeom>
          <a:noFill/>
        </p:spPr>
        <p:txBody>
          <a:bodyPr wrap="square" rtlCol="0">
            <a:spAutoFit/>
          </a:bodyPr>
          <a:lstStyle/>
          <a:p>
            <a:pPr algn="ctr"/>
            <a:r>
              <a:rPr lang="en-US" sz="2800" dirty="0">
                <a:solidFill>
                  <a:schemeClr val="bg1"/>
                </a:solidFill>
              </a:rPr>
              <a:t>Side to Side Straight Edge to illustrate overflow level</a:t>
            </a:r>
          </a:p>
        </p:txBody>
      </p:sp>
      <p:cxnSp>
        <p:nvCxnSpPr>
          <p:cNvPr id="17" name="Straight Arrow Connector 16">
            <a:extLst>
              <a:ext uri="{FF2B5EF4-FFF2-40B4-BE49-F238E27FC236}">
                <a16:creationId xmlns:a16="http://schemas.microsoft.com/office/drawing/2014/main" id="{7B8EA678-493C-4EC1-BB34-41AF4BED0B8D}"/>
              </a:ext>
            </a:extLst>
          </p:cNvPr>
          <p:cNvCxnSpPr>
            <a:cxnSpLocks/>
          </p:cNvCxnSpPr>
          <p:nvPr/>
        </p:nvCxnSpPr>
        <p:spPr>
          <a:xfrm>
            <a:off x="10787448" y="4772552"/>
            <a:ext cx="0" cy="874485"/>
          </a:xfrm>
          <a:prstGeom prst="straightConnector1">
            <a:avLst/>
          </a:prstGeom>
          <a:ln w="50800">
            <a:tailEnd type="triangle"/>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71216444-EFDE-4987-8470-A2CDC90687EF}"/>
              </a:ext>
            </a:extLst>
          </p:cNvPr>
          <p:cNvCxnSpPr/>
          <p:nvPr/>
        </p:nvCxnSpPr>
        <p:spPr>
          <a:xfrm>
            <a:off x="5152765" y="5659395"/>
            <a:ext cx="1303638" cy="0"/>
          </a:xfrm>
          <a:prstGeom prst="line">
            <a:avLst/>
          </a:prstGeom>
          <a:ln w="47625"/>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id="{42826121-28E6-43EA-87F1-7BCD948BF09D}"/>
              </a:ext>
            </a:extLst>
          </p:cNvPr>
          <p:cNvCxnSpPr>
            <a:cxnSpLocks/>
          </p:cNvCxnSpPr>
          <p:nvPr/>
        </p:nvCxnSpPr>
        <p:spPr>
          <a:xfrm flipH="1">
            <a:off x="3583459" y="3571103"/>
            <a:ext cx="4337222" cy="0"/>
          </a:xfrm>
          <a:prstGeom prst="line">
            <a:avLst/>
          </a:prstGeom>
          <a:ln w="50800">
            <a:headEnd type="triangle"/>
          </a:ln>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id="{39C8F048-2AB5-42A9-BAA0-82C8CA1B81EF}"/>
              </a:ext>
            </a:extLst>
          </p:cNvPr>
          <p:cNvSpPr txBox="1"/>
          <p:nvPr/>
        </p:nvSpPr>
        <p:spPr>
          <a:xfrm rot="16200000">
            <a:off x="4711386" y="4337511"/>
            <a:ext cx="2150074" cy="523220"/>
          </a:xfrm>
          <a:prstGeom prst="rect">
            <a:avLst/>
          </a:prstGeom>
          <a:noFill/>
        </p:spPr>
        <p:txBody>
          <a:bodyPr wrap="square" rtlCol="0">
            <a:spAutoFit/>
          </a:bodyPr>
          <a:lstStyle/>
          <a:p>
            <a:r>
              <a:rPr lang="en-US" sz="2800" dirty="0"/>
              <a:t>&gt; 2.5” air gap</a:t>
            </a:r>
          </a:p>
        </p:txBody>
      </p:sp>
      <p:sp>
        <p:nvSpPr>
          <p:cNvPr id="24" name="TextBox 23">
            <a:extLst>
              <a:ext uri="{FF2B5EF4-FFF2-40B4-BE49-F238E27FC236}">
                <a16:creationId xmlns:a16="http://schemas.microsoft.com/office/drawing/2014/main" id="{2D02086D-412C-47A2-8E5D-F111B9266FD5}"/>
              </a:ext>
            </a:extLst>
          </p:cNvPr>
          <p:cNvSpPr txBox="1"/>
          <p:nvPr/>
        </p:nvSpPr>
        <p:spPr>
          <a:xfrm>
            <a:off x="47748" y="1533892"/>
            <a:ext cx="3547028" cy="3108543"/>
          </a:xfrm>
          <a:prstGeom prst="rect">
            <a:avLst/>
          </a:prstGeom>
          <a:noFill/>
        </p:spPr>
        <p:txBody>
          <a:bodyPr wrap="square" rtlCol="0">
            <a:spAutoFit/>
          </a:bodyPr>
          <a:lstStyle/>
          <a:p>
            <a:r>
              <a:rPr lang="en-US" sz="2800" dirty="0">
                <a:solidFill>
                  <a:schemeClr val="bg1"/>
                </a:solidFill>
              </a:rPr>
              <a:t>Brass inserts are featured in float arm to prevent thumbscrew and arm from seizing together and twisting off</a:t>
            </a:r>
          </a:p>
          <a:p>
            <a:endParaRPr lang="en-US" sz="2800" dirty="0">
              <a:solidFill>
                <a:schemeClr val="bg1"/>
              </a:solidFill>
            </a:endParaRPr>
          </a:p>
        </p:txBody>
      </p:sp>
      <p:cxnSp>
        <p:nvCxnSpPr>
          <p:cNvPr id="29" name="Straight Arrow Connector 28">
            <a:extLst>
              <a:ext uri="{FF2B5EF4-FFF2-40B4-BE49-F238E27FC236}">
                <a16:creationId xmlns:a16="http://schemas.microsoft.com/office/drawing/2014/main" id="{83043403-DEA1-40BA-AD9D-0D7C03E0FF83}"/>
              </a:ext>
            </a:extLst>
          </p:cNvPr>
          <p:cNvCxnSpPr>
            <a:cxnSpLocks/>
          </p:cNvCxnSpPr>
          <p:nvPr/>
        </p:nvCxnSpPr>
        <p:spPr>
          <a:xfrm>
            <a:off x="2695964" y="3886526"/>
            <a:ext cx="1604820" cy="1041009"/>
          </a:xfrm>
          <a:prstGeom prst="straightConnector1">
            <a:avLst/>
          </a:prstGeom>
          <a:ln w="50800">
            <a:tailEnd type="triangle"/>
          </a:ln>
        </p:spPr>
        <p:style>
          <a:lnRef idx="3">
            <a:schemeClr val="dk1"/>
          </a:lnRef>
          <a:fillRef idx="0">
            <a:schemeClr val="dk1"/>
          </a:fillRef>
          <a:effectRef idx="2">
            <a:schemeClr val="dk1"/>
          </a:effectRef>
          <a:fontRef idx="minor">
            <a:schemeClr val="tx1"/>
          </a:fontRef>
        </p:style>
      </p:cxnSp>
      <p:sp>
        <p:nvSpPr>
          <p:cNvPr id="36" name="TextBox 35">
            <a:extLst>
              <a:ext uri="{FF2B5EF4-FFF2-40B4-BE49-F238E27FC236}">
                <a16:creationId xmlns:a16="http://schemas.microsoft.com/office/drawing/2014/main" id="{006D4FCE-CFA5-4A72-AA0C-E20722485E8E}"/>
              </a:ext>
            </a:extLst>
          </p:cNvPr>
          <p:cNvSpPr txBox="1"/>
          <p:nvPr/>
        </p:nvSpPr>
        <p:spPr>
          <a:xfrm>
            <a:off x="3407171" y="3052405"/>
            <a:ext cx="3290223" cy="523220"/>
          </a:xfrm>
          <a:prstGeom prst="rect">
            <a:avLst/>
          </a:prstGeom>
          <a:noFill/>
        </p:spPr>
        <p:txBody>
          <a:bodyPr wrap="square" rtlCol="0">
            <a:spAutoFit/>
          </a:bodyPr>
          <a:lstStyle/>
          <a:p>
            <a:r>
              <a:rPr lang="en-US" sz="2800" dirty="0"/>
              <a:t>Water Valve  Outlet</a:t>
            </a:r>
          </a:p>
        </p:txBody>
      </p:sp>
      <p:cxnSp>
        <p:nvCxnSpPr>
          <p:cNvPr id="4" name="Straight Arrow Connector 3">
            <a:extLst>
              <a:ext uri="{FF2B5EF4-FFF2-40B4-BE49-F238E27FC236}">
                <a16:creationId xmlns:a16="http://schemas.microsoft.com/office/drawing/2014/main" id="{BFF2DEC5-C9F7-489F-A72C-91E048FF9DB7}"/>
              </a:ext>
            </a:extLst>
          </p:cNvPr>
          <p:cNvCxnSpPr>
            <a:cxnSpLocks/>
          </p:cNvCxnSpPr>
          <p:nvPr/>
        </p:nvCxnSpPr>
        <p:spPr>
          <a:xfrm>
            <a:off x="6048033" y="3734494"/>
            <a:ext cx="0" cy="1751906"/>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F90760D7-7644-40DA-9DEC-AD2511594F7B}"/>
              </a:ext>
            </a:extLst>
          </p:cNvPr>
          <p:cNvSpPr/>
          <p:nvPr/>
        </p:nvSpPr>
        <p:spPr>
          <a:xfrm>
            <a:off x="7555945" y="3314015"/>
            <a:ext cx="1137843" cy="572511"/>
          </a:xfrm>
          <a:prstGeom prst="ellipse">
            <a:avLst/>
          </a:prstGeom>
          <a:solidFill>
            <a:schemeClr val="bg1">
              <a:lumMod val="85000"/>
              <a:alpha val="18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5257244-5578-F00A-8E7D-4D2D7B2C0155}"/>
              </a:ext>
            </a:extLst>
          </p:cNvPr>
          <p:cNvSpPr txBox="1"/>
          <p:nvPr/>
        </p:nvSpPr>
        <p:spPr>
          <a:xfrm>
            <a:off x="5676900" y="2613660"/>
            <a:ext cx="914400" cy="914400"/>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0CC7FC75-3845-AF35-3A02-DD24246D5569}"/>
              </a:ext>
            </a:extLst>
          </p:cNvPr>
          <p:cNvSpPr txBox="1"/>
          <p:nvPr/>
        </p:nvSpPr>
        <p:spPr>
          <a:xfrm>
            <a:off x="3407171" y="500590"/>
            <a:ext cx="1164047" cy="369332"/>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BB945647-A3CD-9AC9-BF0D-D0DC06899A30}"/>
              </a:ext>
            </a:extLst>
          </p:cNvPr>
          <p:cNvSpPr txBox="1"/>
          <p:nvPr/>
        </p:nvSpPr>
        <p:spPr>
          <a:xfrm>
            <a:off x="419378" y="108390"/>
            <a:ext cx="3547028" cy="1015663"/>
          </a:xfrm>
          <a:prstGeom prst="rect">
            <a:avLst/>
          </a:prstGeom>
          <a:noFill/>
        </p:spPr>
        <p:txBody>
          <a:bodyPr wrap="square" rtlCol="0">
            <a:spAutoFit/>
          </a:bodyPr>
          <a:lstStyle/>
          <a:p>
            <a:r>
              <a:rPr lang="en-US" sz="6000" dirty="0">
                <a:solidFill>
                  <a:schemeClr val="bg1"/>
                </a:solidFill>
              </a:rPr>
              <a:t>SUMMARY</a:t>
            </a:r>
          </a:p>
        </p:txBody>
      </p:sp>
    </p:spTree>
    <p:extLst>
      <p:ext uri="{BB962C8B-B14F-4D97-AF65-F5344CB8AC3E}">
        <p14:creationId xmlns:p14="http://schemas.microsoft.com/office/powerpoint/2010/main" val="925029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Picture 4" descr="A picture containing grass, outdoor, ground, blue&#10;&#10;Description automatically generated">
            <a:extLst>
              <a:ext uri="{FF2B5EF4-FFF2-40B4-BE49-F238E27FC236}">
                <a16:creationId xmlns:a16="http://schemas.microsoft.com/office/drawing/2014/main" id="{39667CAE-2C99-4E80-A2E7-A85EA04075D8}"/>
              </a:ext>
            </a:extLst>
          </p:cNvPr>
          <p:cNvPicPr>
            <a:picLocks noChangeAspect="1"/>
          </p:cNvPicPr>
          <p:nvPr/>
        </p:nvPicPr>
        <p:blipFill rotWithShape="1">
          <a:blip r:embed="rId3">
            <a:extLst>
              <a:ext uri="{28A0092B-C50C-407E-A947-70E740481C1C}">
                <a14:useLocalDpi xmlns:a14="http://schemas.microsoft.com/office/drawing/2010/main" val="0"/>
              </a:ext>
            </a:extLst>
          </a:blip>
          <a:srcRect t="6522" b="18492"/>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9BF9F39-A52E-4EEE-A683-EB05DAC0351A}"/>
              </a:ext>
            </a:extLst>
          </p:cNvPr>
          <p:cNvSpPr txBox="1"/>
          <p:nvPr/>
        </p:nvSpPr>
        <p:spPr>
          <a:xfrm>
            <a:off x="107649" y="629776"/>
            <a:ext cx="2774197" cy="1446550"/>
          </a:xfrm>
          <a:prstGeom prst="rect">
            <a:avLst/>
          </a:prstGeom>
          <a:noFill/>
        </p:spPr>
        <p:txBody>
          <a:bodyPr wrap="square" rtlCol="0">
            <a:spAutoFit/>
          </a:bodyPr>
          <a:lstStyle/>
          <a:p>
            <a:pPr algn="ctr"/>
            <a:r>
              <a:rPr lang="en-US" sz="4400" dirty="0">
                <a:solidFill>
                  <a:schemeClr val="bg1"/>
                </a:solidFill>
              </a:rPr>
              <a:t>Typical  Installation</a:t>
            </a:r>
          </a:p>
        </p:txBody>
      </p:sp>
    </p:spTree>
    <p:extLst>
      <p:ext uri="{BB962C8B-B14F-4D97-AF65-F5344CB8AC3E}">
        <p14:creationId xmlns:p14="http://schemas.microsoft.com/office/powerpoint/2010/main" val="3640925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Picture 4" descr="A picture containing grass, outdoor, ground, concrete&#10;&#10;Description automatically generated">
            <a:extLst>
              <a:ext uri="{FF2B5EF4-FFF2-40B4-BE49-F238E27FC236}">
                <a16:creationId xmlns:a16="http://schemas.microsoft.com/office/drawing/2014/main" id="{E7E2490A-C9DD-4880-983C-F03DEC7C187A}"/>
              </a:ext>
            </a:extLst>
          </p:cNvPr>
          <p:cNvPicPr>
            <a:picLocks noChangeAspect="1"/>
          </p:cNvPicPr>
          <p:nvPr/>
        </p:nvPicPr>
        <p:blipFill rotWithShape="1">
          <a:blip r:embed="rId3">
            <a:extLst>
              <a:ext uri="{28A0092B-C50C-407E-A947-70E740481C1C}">
                <a14:useLocalDpi xmlns:a14="http://schemas.microsoft.com/office/drawing/2010/main" val="0"/>
              </a:ext>
            </a:extLst>
          </a:blip>
          <a:srcRect t="8704" b="16310"/>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5FD3C467-5FEA-4EE4-9A57-FC34338D7493}"/>
              </a:ext>
            </a:extLst>
          </p:cNvPr>
          <p:cNvSpPr txBox="1"/>
          <p:nvPr/>
        </p:nvSpPr>
        <p:spPr>
          <a:xfrm>
            <a:off x="1804087" y="3880021"/>
            <a:ext cx="7970108" cy="923330"/>
          </a:xfrm>
          <a:prstGeom prst="rect">
            <a:avLst/>
          </a:prstGeom>
          <a:noFill/>
        </p:spPr>
        <p:txBody>
          <a:bodyPr wrap="square" rtlCol="0">
            <a:spAutoFit/>
          </a:bodyPr>
          <a:lstStyle/>
          <a:p>
            <a:pPr algn="ctr"/>
            <a:r>
              <a:rPr lang="en-US" sz="5400" dirty="0"/>
              <a:t>Monolithic Concrete Pad </a:t>
            </a:r>
          </a:p>
        </p:txBody>
      </p:sp>
    </p:spTree>
    <p:extLst>
      <p:ext uri="{BB962C8B-B14F-4D97-AF65-F5344CB8AC3E}">
        <p14:creationId xmlns:p14="http://schemas.microsoft.com/office/powerpoint/2010/main" val="1068698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Picture 4" descr="A picture containing ground, outdoor, sky, sandy&#10;&#10;Description automatically generated">
            <a:extLst>
              <a:ext uri="{FF2B5EF4-FFF2-40B4-BE49-F238E27FC236}">
                <a16:creationId xmlns:a16="http://schemas.microsoft.com/office/drawing/2014/main" id="{6C2F7AB8-4533-4FBB-939E-F9D335329BD4}"/>
              </a:ext>
            </a:extLst>
          </p:cNvPr>
          <p:cNvPicPr>
            <a:picLocks noChangeAspect="1"/>
          </p:cNvPicPr>
          <p:nvPr/>
        </p:nvPicPr>
        <p:blipFill rotWithShape="1">
          <a:blip r:embed="rId3">
            <a:extLst>
              <a:ext uri="{28A0092B-C50C-407E-A947-70E740481C1C}">
                <a14:useLocalDpi xmlns:a14="http://schemas.microsoft.com/office/drawing/2010/main" val="0"/>
              </a:ext>
            </a:extLst>
          </a:blip>
          <a:srcRect b="2501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37BD5A70-3E66-4C7F-8F39-5777E312C6C4}"/>
              </a:ext>
            </a:extLst>
          </p:cNvPr>
          <p:cNvSpPr txBox="1"/>
          <p:nvPr/>
        </p:nvSpPr>
        <p:spPr>
          <a:xfrm flipH="1">
            <a:off x="2075935" y="5410168"/>
            <a:ext cx="7809471" cy="1446550"/>
          </a:xfrm>
          <a:prstGeom prst="rect">
            <a:avLst/>
          </a:prstGeom>
          <a:noFill/>
        </p:spPr>
        <p:txBody>
          <a:bodyPr wrap="square" rtlCol="0">
            <a:spAutoFit/>
          </a:bodyPr>
          <a:lstStyle/>
          <a:p>
            <a:pPr algn="ctr"/>
            <a:r>
              <a:rPr lang="en-US" sz="4400" dirty="0">
                <a:solidFill>
                  <a:schemeClr val="bg1"/>
                </a:solidFill>
              </a:rPr>
              <a:t>Concrete Pad with Riser Tube and waterline stubbed 36” above slab</a:t>
            </a:r>
          </a:p>
        </p:txBody>
      </p:sp>
    </p:spTree>
    <p:extLst>
      <p:ext uri="{BB962C8B-B14F-4D97-AF65-F5344CB8AC3E}">
        <p14:creationId xmlns:p14="http://schemas.microsoft.com/office/powerpoint/2010/main" val="1862896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Picture 4" descr="A picture containing bed, blue, indoor, bathtub&#10;&#10;Description automatically generated">
            <a:extLst>
              <a:ext uri="{FF2B5EF4-FFF2-40B4-BE49-F238E27FC236}">
                <a16:creationId xmlns:a16="http://schemas.microsoft.com/office/drawing/2014/main" id="{5507AE66-A395-48A9-86A3-FC8895A3626A}"/>
              </a:ext>
            </a:extLst>
          </p:cNvPr>
          <p:cNvPicPr>
            <a:picLocks noChangeAspect="1"/>
          </p:cNvPicPr>
          <p:nvPr/>
        </p:nvPicPr>
        <p:blipFill rotWithShape="1">
          <a:blip r:embed="rId3">
            <a:extLst>
              <a:ext uri="{28A0092B-C50C-407E-A947-70E740481C1C}">
                <a14:useLocalDpi xmlns:a14="http://schemas.microsoft.com/office/drawing/2010/main" val="0"/>
              </a:ext>
            </a:extLst>
          </a:blip>
          <a:srcRect t="7125" b="1788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DFE92F6-208A-4851-A1D2-7BE323A53287}"/>
              </a:ext>
            </a:extLst>
          </p:cNvPr>
          <p:cNvSpPr txBox="1"/>
          <p:nvPr/>
        </p:nvSpPr>
        <p:spPr>
          <a:xfrm>
            <a:off x="738263" y="1392741"/>
            <a:ext cx="10895309" cy="923330"/>
          </a:xfrm>
          <a:prstGeom prst="rect">
            <a:avLst/>
          </a:prstGeom>
          <a:noFill/>
        </p:spPr>
        <p:txBody>
          <a:bodyPr wrap="square" rtlCol="0">
            <a:spAutoFit/>
          </a:bodyPr>
          <a:lstStyle/>
          <a:p>
            <a:pPr algn="ctr"/>
            <a:r>
              <a:rPr lang="en-US" sz="5400" dirty="0">
                <a:solidFill>
                  <a:schemeClr val="bg1"/>
                </a:solidFill>
              </a:rPr>
              <a:t>Features of Polar Max Waterer</a:t>
            </a:r>
          </a:p>
        </p:txBody>
      </p:sp>
      <p:sp>
        <p:nvSpPr>
          <p:cNvPr id="7" name="TextBox 6">
            <a:extLst>
              <a:ext uri="{FF2B5EF4-FFF2-40B4-BE49-F238E27FC236}">
                <a16:creationId xmlns:a16="http://schemas.microsoft.com/office/drawing/2014/main" id="{D087AA14-331C-4899-84B2-B8F33EA40508}"/>
              </a:ext>
            </a:extLst>
          </p:cNvPr>
          <p:cNvSpPr txBox="1"/>
          <p:nvPr/>
        </p:nvSpPr>
        <p:spPr>
          <a:xfrm>
            <a:off x="4401517" y="4989275"/>
            <a:ext cx="914400" cy="369332"/>
          </a:xfrm>
          <a:prstGeom prst="rect">
            <a:avLst/>
          </a:prstGeom>
          <a:noFill/>
        </p:spPr>
        <p:txBody>
          <a:bodyPr wrap="square" rtlCol="0">
            <a:spAutoFit/>
          </a:bodyPr>
          <a:lstStyle/>
          <a:p>
            <a:r>
              <a:rPr lang="en-US" dirty="0">
                <a:solidFill>
                  <a:schemeClr val="bg1"/>
                </a:solidFill>
              </a:rPr>
              <a:t>DRAIN</a:t>
            </a:r>
          </a:p>
        </p:txBody>
      </p:sp>
      <p:sp>
        <p:nvSpPr>
          <p:cNvPr id="9" name="TextBox 8">
            <a:extLst>
              <a:ext uri="{FF2B5EF4-FFF2-40B4-BE49-F238E27FC236}">
                <a16:creationId xmlns:a16="http://schemas.microsoft.com/office/drawing/2014/main" id="{AC5277FB-0FE2-4744-B805-A9FD4C76346F}"/>
              </a:ext>
            </a:extLst>
          </p:cNvPr>
          <p:cNvSpPr txBox="1"/>
          <p:nvPr/>
        </p:nvSpPr>
        <p:spPr>
          <a:xfrm>
            <a:off x="7381598" y="5003594"/>
            <a:ext cx="914400" cy="369332"/>
          </a:xfrm>
          <a:prstGeom prst="rect">
            <a:avLst/>
          </a:prstGeom>
          <a:noFill/>
        </p:spPr>
        <p:txBody>
          <a:bodyPr wrap="square" rtlCol="0">
            <a:spAutoFit/>
          </a:bodyPr>
          <a:lstStyle/>
          <a:p>
            <a:r>
              <a:rPr lang="en-US" dirty="0">
                <a:solidFill>
                  <a:schemeClr val="bg1"/>
                </a:solidFill>
              </a:rPr>
              <a:t>HOLES</a:t>
            </a:r>
          </a:p>
        </p:txBody>
      </p:sp>
      <p:cxnSp>
        <p:nvCxnSpPr>
          <p:cNvPr id="8" name="Straight Arrow Connector 7">
            <a:extLst>
              <a:ext uri="{FF2B5EF4-FFF2-40B4-BE49-F238E27FC236}">
                <a16:creationId xmlns:a16="http://schemas.microsoft.com/office/drawing/2014/main" id="{DE41EAAC-B0EF-A34F-AB70-248A7BBB848F}"/>
              </a:ext>
            </a:extLst>
          </p:cNvPr>
          <p:cNvCxnSpPr>
            <a:cxnSpLocks/>
          </p:cNvCxnSpPr>
          <p:nvPr/>
        </p:nvCxnSpPr>
        <p:spPr>
          <a:xfrm>
            <a:off x="4796725" y="4177509"/>
            <a:ext cx="0" cy="594790"/>
          </a:xfrm>
          <a:prstGeom prst="straightConnector1">
            <a:avLst/>
          </a:prstGeom>
          <a:ln w="1111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7205966-CC25-5D44-2320-F408B93AA731}"/>
              </a:ext>
            </a:extLst>
          </p:cNvPr>
          <p:cNvCxnSpPr>
            <a:cxnSpLocks/>
          </p:cNvCxnSpPr>
          <p:nvPr/>
        </p:nvCxnSpPr>
        <p:spPr>
          <a:xfrm>
            <a:off x="7754318" y="4177509"/>
            <a:ext cx="0" cy="594790"/>
          </a:xfrm>
          <a:prstGeom prst="straightConnector1">
            <a:avLst/>
          </a:prstGeom>
          <a:ln w="11112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149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descr="A picture containing blue&#10;&#10;Description automatically generated">
            <a:extLst>
              <a:ext uri="{FF2B5EF4-FFF2-40B4-BE49-F238E27FC236}">
                <a16:creationId xmlns:a16="http://schemas.microsoft.com/office/drawing/2014/main" id="{3049BC9A-B286-4ACB-A278-1A4F94641272}"/>
              </a:ext>
            </a:extLst>
          </p:cNvPr>
          <p:cNvPicPr>
            <a:picLocks noChangeAspect="1"/>
          </p:cNvPicPr>
          <p:nvPr/>
        </p:nvPicPr>
        <p:blipFill rotWithShape="1">
          <a:blip r:embed="rId2">
            <a:extLst>
              <a:ext uri="{28A0092B-C50C-407E-A947-70E740481C1C}">
                <a14:useLocalDpi xmlns:a14="http://schemas.microsoft.com/office/drawing/2010/main" val="0"/>
              </a:ext>
            </a:extLst>
          </a:blip>
          <a:srcRect t="23949" b="33872"/>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7F1EB2B0-A304-4378-B544-9BF0AA479CAF}"/>
              </a:ext>
            </a:extLst>
          </p:cNvPr>
          <p:cNvSpPr txBox="1"/>
          <p:nvPr/>
        </p:nvSpPr>
        <p:spPr>
          <a:xfrm>
            <a:off x="1890582" y="1297458"/>
            <a:ext cx="3373395" cy="4031873"/>
          </a:xfrm>
          <a:prstGeom prst="rect">
            <a:avLst/>
          </a:prstGeom>
          <a:noFill/>
        </p:spPr>
        <p:txBody>
          <a:bodyPr wrap="square" rtlCol="0">
            <a:spAutoFit/>
          </a:bodyPr>
          <a:lstStyle/>
          <a:p>
            <a:pPr algn="ctr"/>
            <a:r>
              <a:rPr lang="en-US" sz="3200" dirty="0">
                <a:solidFill>
                  <a:schemeClr val="bg1"/>
                </a:solidFill>
              </a:rPr>
              <a:t>With assistance, lower the waterer onto the concrete pad and bring  the ¾” waterline up through the 1-1/2” port labeled “WATER” </a:t>
            </a:r>
          </a:p>
        </p:txBody>
      </p:sp>
      <p:sp>
        <p:nvSpPr>
          <p:cNvPr id="2" name="TextBox 1">
            <a:extLst>
              <a:ext uri="{FF2B5EF4-FFF2-40B4-BE49-F238E27FC236}">
                <a16:creationId xmlns:a16="http://schemas.microsoft.com/office/drawing/2014/main" id="{297AA1A6-8E0B-4320-B398-4AED600DBF08}"/>
              </a:ext>
            </a:extLst>
          </p:cNvPr>
          <p:cNvSpPr txBox="1"/>
          <p:nvPr/>
        </p:nvSpPr>
        <p:spPr>
          <a:xfrm rot="16200000">
            <a:off x="6777293" y="5623979"/>
            <a:ext cx="1866233" cy="369332"/>
          </a:xfrm>
          <a:prstGeom prst="rect">
            <a:avLst/>
          </a:prstGeom>
          <a:noFill/>
        </p:spPr>
        <p:txBody>
          <a:bodyPr wrap="square" rtlCol="0">
            <a:spAutoFit/>
          </a:bodyPr>
          <a:lstStyle/>
          <a:p>
            <a:pPr algn="ctr"/>
            <a:r>
              <a:rPr lang="en-US" dirty="0"/>
              <a:t>¾” PVC PIPE</a:t>
            </a:r>
          </a:p>
        </p:txBody>
      </p:sp>
    </p:spTree>
    <p:extLst>
      <p:ext uri="{BB962C8B-B14F-4D97-AF65-F5344CB8AC3E}">
        <p14:creationId xmlns:p14="http://schemas.microsoft.com/office/powerpoint/2010/main" val="3048762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descr="A picture containing blue, indoor&#10;&#10;Description automatically generated">
            <a:extLst>
              <a:ext uri="{FF2B5EF4-FFF2-40B4-BE49-F238E27FC236}">
                <a16:creationId xmlns:a16="http://schemas.microsoft.com/office/drawing/2014/main" id="{D3B1651E-09DE-4563-852D-82AF52CB0ED4}"/>
              </a:ext>
            </a:extLst>
          </p:cNvPr>
          <p:cNvPicPr>
            <a:picLocks noChangeAspect="1"/>
          </p:cNvPicPr>
          <p:nvPr/>
        </p:nvPicPr>
        <p:blipFill rotWithShape="1">
          <a:blip r:embed="rId2">
            <a:extLst>
              <a:ext uri="{28A0092B-C50C-407E-A947-70E740481C1C}">
                <a14:useLocalDpi xmlns:a14="http://schemas.microsoft.com/office/drawing/2010/main" val="0"/>
              </a:ext>
            </a:extLst>
          </a:blip>
          <a:srcRect t="33289" b="24531"/>
          <a:stretch/>
        </p:blipFill>
        <p:spPr>
          <a:xfrm>
            <a:off x="20" y="-59678"/>
            <a:ext cx="12191980" cy="6856718"/>
          </a:xfrm>
          <a:prstGeom prst="rect">
            <a:avLst/>
          </a:prstGeom>
        </p:spPr>
      </p:pic>
      <p:sp>
        <p:nvSpPr>
          <p:cNvPr id="5" name="TextBox 4">
            <a:extLst>
              <a:ext uri="{FF2B5EF4-FFF2-40B4-BE49-F238E27FC236}">
                <a16:creationId xmlns:a16="http://schemas.microsoft.com/office/drawing/2014/main" id="{3A23D622-2614-475F-BED4-4882528EBFE3}"/>
              </a:ext>
            </a:extLst>
          </p:cNvPr>
          <p:cNvSpPr txBox="1"/>
          <p:nvPr/>
        </p:nvSpPr>
        <p:spPr>
          <a:xfrm>
            <a:off x="375644" y="2611062"/>
            <a:ext cx="4723297" cy="3970318"/>
          </a:xfrm>
          <a:prstGeom prst="rect">
            <a:avLst/>
          </a:prstGeom>
          <a:noFill/>
        </p:spPr>
        <p:txBody>
          <a:bodyPr wrap="square" rtlCol="0">
            <a:spAutoFit/>
          </a:bodyPr>
          <a:lstStyle/>
          <a:p>
            <a:pPr algn="ctr"/>
            <a:r>
              <a:rPr lang="en-US" sz="2800" dirty="0">
                <a:solidFill>
                  <a:schemeClr val="bg1"/>
                </a:solidFill>
              </a:rPr>
              <a:t>With rubber O Ring installed on bottom threads, insert 1-1/2” pvc pipe into the WATER port.  Use marker to scribe a line 3/8” above 1-1/2” threads</a:t>
            </a:r>
          </a:p>
          <a:p>
            <a:pPr algn="ctr"/>
            <a:endParaRPr lang="en-US" sz="2800" dirty="0">
              <a:solidFill>
                <a:schemeClr val="bg1"/>
              </a:solidFill>
            </a:endParaRPr>
          </a:p>
          <a:p>
            <a:pPr algn="ctr"/>
            <a:r>
              <a:rPr lang="en-US" sz="2800" dirty="0">
                <a:solidFill>
                  <a:schemeClr val="bg1"/>
                </a:solidFill>
              </a:rPr>
              <a:t>Mount waterer to pad using SS Anchor Bolts – apply anti-seize compound</a:t>
            </a:r>
          </a:p>
        </p:txBody>
      </p:sp>
      <p:sp>
        <p:nvSpPr>
          <p:cNvPr id="6" name="TextBox 5">
            <a:extLst>
              <a:ext uri="{FF2B5EF4-FFF2-40B4-BE49-F238E27FC236}">
                <a16:creationId xmlns:a16="http://schemas.microsoft.com/office/drawing/2014/main" id="{33700A99-61B9-4CCE-910D-482BF6EA5D5F}"/>
              </a:ext>
            </a:extLst>
          </p:cNvPr>
          <p:cNvSpPr txBox="1"/>
          <p:nvPr/>
        </p:nvSpPr>
        <p:spPr>
          <a:xfrm>
            <a:off x="1068860" y="521342"/>
            <a:ext cx="3061179" cy="1569660"/>
          </a:xfrm>
          <a:prstGeom prst="rect">
            <a:avLst/>
          </a:prstGeom>
          <a:noFill/>
        </p:spPr>
        <p:txBody>
          <a:bodyPr wrap="square" rtlCol="0">
            <a:spAutoFit/>
          </a:bodyPr>
          <a:lstStyle/>
          <a:p>
            <a:pPr algn="ctr"/>
            <a:r>
              <a:rPr lang="en-US" sz="2400" dirty="0">
                <a:solidFill>
                  <a:schemeClr val="bg1"/>
                </a:solidFill>
              </a:rPr>
              <a:t>*IMPORTANT*</a:t>
            </a:r>
          </a:p>
          <a:p>
            <a:pPr algn="ctr"/>
            <a:r>
              <a:rPr lang="en-US" sz="2400" dirty="0">
                <a:solidFill>
                  <a:schemeClr val="bg1"/>
                </a:solidFill>
              </a:rPr>
              <a:t>Before gluing connections - need to get measurements</a:t>
            </a:r>
          </a:p>
        </p:txBody>
      </p:sp>
    </p:spTree>
    <p:extLst>
      <p:ext uri="{BB962C8B-B14F-4D97-AF65-F5344CB8AC3E}">
        <p14:creationId xmlns:p14="http://schemas.microsoft.com/office/powerpoint/2010/main" val="2380145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descr="A picture containing blue, indoor&#10;&#10;Description automatically generated">
            <a:extLst>
              <a:ext uri="{FF2B5EF4-FFF2-40B4-BE49-F238E27FC236}">
                <a16:creationId xmlns:a16="http://schemas.microsoft.com/office/drawing/2014/main" id="{7654DCC1-28DE-4027-A17C-362EC7584FEE}"/>
              </a:ext>
            </a:extLst>
          </p:cNvPr>
          <p:cNvPicPr>
            <a:picLocks noChangeAspect="1"/>
          </p:cNvPicPr>
          <p:nvPr/>
        </p:nvPicPr>
        <p:blipFill rotWithShape="1">
          <a:blip r:embed="rId3">
            <a:extLst>
              <a:ext uri="{28A0092B-C50C-407E-A947-70E740481C1C}">
                <a14:useLocalDpi xmlns:a14="http://schemas.microsoft.com/office/drawing/2010/main" val="0"/>
              </a:ext>
            </a:extLst>
          </a:blip>
          <a:srcRect t="35351" b="22470"/>
          <a:stretch/>
        </p:blipFill>
        <p:spPr>
          <a:xfrm>
            <a:off x="20" y="-2"/>
            <a:ext cx="12191980" cy="6856718"/>
          </a:xfrm>
          <a:prstGeom prst="rect">
            <a:avLst/>
          </a:prstGeom>
        </p:spPr>
      </p:pic>
      <p:sp>
        <p:nvSpPr>
          <p:cNvPr id="6" name="TextBox 5">
            <a:extLst>
              <a:ext uri="{FF2B5EF4-FFF2-40B4-BE49-F238E27FC236}">
                <a16:creationId xmlns:a16="http://schemas.microsoft.com/office/drawing/2014/main" id="{2EFDF435-300C-47B8-AC07-095B7AC08F09}"/>
              </a:ext>
            </a:extLst>
          </p:cNvPr>
          <p:cNvSpPr txBox="1"/>
          <p:nvPr/>
        </p:nvSpPr>
        <p:spPr>
          <a:xfrm>
            <a:off x="531341" y="679623"/>
            <a:ext cx="2804983" cy="5262979"/>
          </a:xfrm>
          <a:prstGeom prst="rect">
            <a:avLst/>
          </a:prstGeom>
          <a:noFill/>
        </p:spPr>
        <p:txBody>
          <a:bodyPr wrap="square" rtlCol="0">
            <a:spAutoFit/>
          </a:bodyPr>
          <a:lstStyle/>
          <a:p>
            <a:r>
              <a:rPr lang="en-US" sz="2400">
                <a:solidFill>
                  <a:schemeClr val="bg1"/>
                </a:solidFill>
              </a:rPr>
              <a:t>Remove outer </a:t>
            </a:r>
            <a:endParaRPr lang="en-US" sz="2400" dirty="0">
              <a:solidFill>
                <a:schemeClr val="bg1"/>
              </a:solidFill>
            </a:endParaRPr>
          </a:p>
          <a:p>
            <a:r>
              <a:rPr lang="en-US" sz="2400" dirty="0">
                <a:solidFill>
                  <a:schemeClr val="bg1"/>
                </a:solidFill>
              </a:rPr>
              <a:t>1-1/2” pvc pipe.</a:t>
            </a:r>
          </a:p>
          <a:p>
            <a:endParaRPr lang="en-US" sz="2400" dirty="0">
              <a:solidFill>
                <a:schemeClr val="bg1"/>
              </a:solidFill>
            </a:endParaRPr>
          </a:p>
          <a:p>
            <a:r>
              <a:rPr lang="en-US" sz="2400" dirty="0">
                <a:solidFill>
                  <a:schemeClr val="bg1"/>
                </a:solidFill>
              </a:rPr>
              <a:t>Cut ¾” pipe at scribe mark</a:t>
            </a:r>
          </a:p>
          <a:p>
            <a:endParaRPr lang="en-US" sz="2400" dirty="0">
              <a:solidFill>
                <a:schemeClr val="bg1"/>
              </a:solidFill>
            </a:endParaRPr>
          </a:p>
          <a:p>
            <a:r>
              <a:rPr lang="en-US" sz="2400" dirty="0">
                <a:solidFill>
                  <a:schemeClr val="bg1"/>
                </a:solidFill>
              </a:rPr>
              <a:t>Glue “machined” ¾” male adapter onto waterline</a:t>
            </a:r>
          </a:p>
          <a:p>
            <a:endParaRPr lang="en-US" sz="2400" dirty="0">
              <a:solidFill>
                <a:schemeClr val="bg1"/>
              </a:solidFill>
            </a:endParaRPr>
          </a:p>
          <a:p>
            <a:r>
              <a:rPr lang="en-US" sz="2400" dirty="0">
                <a:solidFill>
                  <a:schemeClr val="bg1"/>
                </a:solidFill>
              </a:rPr>
              <a:t>Reinstall 1-1/2” into bottom port including O Ring and Teflon tape</a:t>
            </a:r>
          </a:p>
        </p:txBody>
      </p:sp>
      <p:pic>
        <p:nvPicPr>
          <p:cNvPr id="3" name="Picture 2" descr="A picture containing indoor&#10;&#10;Description automatically generated">
            <a:extLst>
              <a:ext uri="{FF2B5EF4-FFF2-40B4-BE49-F238E27FC236}">
                <a16:creationId xmlns:a16="http://schemas.microsoft.com/office/drawing/2014/main" id="{FD1E49A5-36A9-4B4E-8883-7C543E5E7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7281" y="228293"/>
            <a:ext cx="4029358" cy="6273250"/>
          </a:xfrm>
          <a:prstGeom prst="rect">
            <a:avLst/>
          </a:prstGeom>
        </p:spPr>
      </p:pic>
      <p:sp>
        <p:nvSpPr>
          <p:cNvPr id="7" name="TextBox 6">
            <a:extLst>
              <a:ext uri="{FF2B5EF4-FFF2-40B4-BE49-F238E27FC236}">
                <a16:creationId xmlns:a16="http://schemas.microsoft.com/office/drawing/2014/main" id="{14D3A599-AD71-417F-B1F0-0B035F783D21}"/>
              </a:ext>
            </a:extLst>
          </p:cNvPr>
          <p:cNvSpPr txBox="1"/>
          <p:nvPr/>
        </p:nvSpPr>
        <p:spPr>
          <a:xfrm>
            <a:off x="9986940" y="3146152"/>
            <a:ext cx="1519020" cy="1754326"/>
          </a:xfrm>
          <a:prstGeom prst="rect">
            <a:avLst/>
          </a:prstGeom>
          <a:noFill/>
        </p:spPr>
        <p:txBody>
          <a:bodyPr wrap="square" rtlCol="0">
            <a:spAutoFit/>
          </a:bodyPr>
          <a:lstStyle/>
          <a:p>
            <a:r>
              <a:rPr lang="en-US" dirty="0"/>
              <a:t>Important:  Use machined male adapter and not standard adapter!        </a:t>
            </a:r>
          </a:p>
        </p:txBody>
      </p:sp>
      <p:cxnSp>
        <p:nvCxnSpPr>
          <p:cNvPr id="10" name="Straight Arrow Connector 9">
            <a:extLst>
              <a:ext uri="{FF2B5EF4-FFF2-40B4-BE49-F238E27FC236}">
                <a16:creationId xmlns:a16="http://schemas.microsoft.com/office/drawing/2014/main" id="{4CD56AE9-F677-4097-BF4D-C208DED26C23}"/>
              </a:ext>
            </a:extLst>
          </p:cNvPr>
          <p:cNvCxnSpPr>
            <a:cxnSpLocks/>
          </p:cNvCxnSpPr>
          <p:nvPr/>
        </p:nvCxnSpPr>
        <p:spPr>
          <a:xfrm flipH="1" flipV="1">
            <a:off x="9020014" y="2216258"/>
            <a:ext cx="965402" cy="1483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D528FD1-B880-4245-B4CC-C758EAB1841F}"/>
              </a:ext>
            </a:extLst>
          </p:cNvPr>
          <p:cNvSpPr txBox="1"/>
          <p:nvPr/>
        </p:nvSpPr>
        <p:spPr>
          <a:xfrm>
            <a:off x="9888633" y="1682983"/>
            <a:ext cx="965402" cy="1107996"/>
          </a:xfrm>
          <a:prstGeom prst="rect">
            <a:avLst/>
          </a:prstGeom>
          <a:noFill/>
        </p:spPr>
        <p:txBody>
          <a:bodyPr wrap="square" rtlCol="0">
            <a:spAutoFit/>
          </a:bodyPr>
          <a:lstStyle/>
          <a:p>
            <a:pPr algn="ctr"/>
            <a:r>
              <a:rPr lang="en-US" sz="6600" dirty="0">
                <a:solidFill>
                  <a:schemeClr val="bg1">
                    <a:lumMod val="50000"/>
                  </a:schemeClr>
                </a:solidFill>
              </a:rPr>
              <a:t>X</a:t>
            </a:r>
          </a:p>
        </p:txBody>
      </p:sp>
    </p:spTree>
    <p:extLst>
      <p:ext uri="{BB962C8B-B14F-4D97-AF65-F5344CB8AC3E}">
        <p14:creationId xmlns:p14="http://schemas.microsoft.com/office/powerpoint/2010/main" val="3574683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a:extLst>
              <a:ext uri="{FF2B5EF4-FFF2-40B4-BE49-F238E27FC236}">
                <a16:creationId xmlns:a16="http://schemas.microsoft.com/office/drawing/2014/main" id="{19520F91-0653-44A7-A269-2C0E449CF692}"/>
              </a:ext>
            </a:extLst>
          </p:cNvPr>
          <p:cNvPicPr>
            <a:picLocks noChangeAspect="1"/>
          </p:cNvPicPr>
          <p:nvPr/>
        </p:nvPicPr>
        <p:blipFill>
          <a:blip r:embed="rId3">
            <a:extLst>
              <a:ext uri="{28A0092B-C50C-407E-A947-70E740481C1C}">
                <a14:useLocalDpi xmlns:a14="http://schemas.microsoft.com/office/drawing/2010/main" val="0"/>
              </a:ext>
            </a:extLst>
          </a:blip>
          <a:srcRect t="12545" b="12545"/>
          <a:stretch/>
        </p:blipFill>
        <p:spPr>
          <a:xfrm>
            <a:off x="20" y="1277"/>
            <a:ext cx="12191980" cy="6856718"/>
          </a:xfrm>
          <a:prstGeom prst="rect">
            <a:avLst/>
          </a:prstGeom>
        </p:spPr>
      </p:pic>
      <p:sp>
        <p:nvSpPr>
          <p:cNvPr id="5" name="TextBox 4">
            <a:extLst>
              <a:ext uri="{FF2B5EF4-FFF2-40B4-BE49-F238E27FC236}">
                <a16:creationId xmlns:a16="http://schemas.microsoft.com/office/drawing/2014/main" id="{CDA7892C-B0E7-4749-8652-C0CCD0DE29E9}"/>
              </a:ext>
            </a:extLst>
          </p:cNvPr>
          <p:cNvSpPr txBox="1"/>
          <p:nvPr/>
        </p:nvSpPr>
        <p:spPr>
          <a:xfrm>
            <a:off x="3818336" y="265291"/>
            <a:ext cx="4132295" cy="6001643"/>
          </a:xfrm>
          <a:prstGeom prst="rect">
            <a:avLst/>
          </a:prstGeom>
          <a:noFill/>
        </p:spPr>
        <p:txBody>
          <a:bodyPr wrap="square" rtlCol="0">
            <a:spAutoFit/>
          </a:bodyPr>
          <a:lstStyle/>
          <a:p>
            <a:r>
              <a:rPr lang="en-US" sz="3200" dirty="0">
                <a:solidFill>
                  <a:schemeClr val="bg1"/>
                </a:solidFill>
              </a:rPr>
              <a:t>Install 1-1/2” compression ring around ¾” male adapter</a:t>
            </a:r>
          </a:p>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a:p>
            <a:r>
              <a:rPr lang="en-US" sz="3200" dirty="0">
                <a:solidFill>
                  <a:schemeClr val="bg1"/>
                </a:solidFill>
              </a:rPr>
              <a:t>   Finish install “T”, cap</a:t>
            </a:r>
          </a:p>
          <a:p>
            <a:r>
              <a:rPr lang="en-US" sz="3200" dirty="0">
                <a:solidFill>
                  <a:schemeClr val="bg1"/>
                </a:solidFill>
              </a:rPr>
              <a:t>   plug, valve, float arm</a:t>
            </a:r>
          </a:p>
          <a:p>
            <a:r>
              <a:rPr lang="en-US" sz="3200" dirty="0">
                <a:solidFill>
                  <a:schemeClr val="bg1"/>
                </a:solidFill>
              </a:rPr>
              <a:t>   and float</a:t>
            </a:r>
          </a:p>
          <a:p>
            <a:endParaRPr lang="en-US" sz="3200" dirty="0">
              <a:solidFill>
                <a:schemeClr val="bg1"/>
              </a:solidFill>
            </a:endParaRPr>
          </a:p>
          <a:p>
            <a:r>
              <a:rPr lang="en-US" sz="3200" dirty="0">
                <a:solidFill>
                  <a:schemeClr val="bg1"/>
                </a:solidFill>
              </a:rPr>
              <a:t>   Set water level</a:t>
            </a:r>
            <a:endParaRPr lang="en-US" sz="3200" dirty="0"/>
          </a:p>
        </p:txBody>
      </p:sp>
      <p:cxnSp>
        <p:nvCxnSpPr>
          <p:cNvPr id="3" name="Straight Arrow Connector 2">
            <a:extLst>
              <a:ext uri="{FF2B5EF4-FFF2-40B4-BE49-F238E27FC236}">
                <a16:creationId xmlns:a16="http://schemas.microsoft.com/office/drawing/2014/main" id="{9AB3CBE8-8A2B-41BC-6C6F-BE274F41D106}"/>
              </a:ext>
            </a:extLst>
          </p:cNvPr>
          <p:cNvCxnSpPr/>
          <p:nvPr/>
        </p:nvCxnSpPr>
        <p:spPr>
          <a:xfrm>
            <a:off x="5537611" y="2010749"/>
            <a:ext cx="3688597" cy="1255363"/>
          </a:xfrm>
          <a:prstGeom prst="straightConnector1">
            <a:avLst/>
          </a:prstGeom>
          <a:ln w="1143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2593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TotalTime>
  <Words>535</Words>
  <Application>Microsoft Office PowerPoint</Application>
  <PresentationFormat>Bredbild</PresentationFormat>
  <Paragraphs>64</Paragraphs>
  <Slides>11</Slides>
  <Notes>9</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11</vt:i4>
      </vt:variant>
    </vt:vector>
  </HeadingPairs>
  <TitlesOfParts>
    <vt:vector size="15" baseType="lpstr">
      <vt:lpstr>Arial</vt:lpstr>
      <vt:lpstr>Calibri</vt:lpstr>
      <vt:lpstr>Calibri Light</vt:lpstr>
      <vt:lpstr>Office Theme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Rod Schamle</dc:creator>
  <cp:lastModifiedBy>info</cp:lastModifiedBy>
  <cp:revision>14</cp:revision>
  <dcterms:created xsi:type="dcterms:W3CDTF">2022-04-20T01:49:07Z</dcterms:created>
  <dcterms:modified xsi:type="dcterms:W3CDTF">2024-02-20T08:07:50Z</dcterms:modified>
</cp:coreProperties>
</file>